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079FE-41C4-4412-9B4A-5FBFED96B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15F5CF-B393-41A1-8440-286B20850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E0E67-0E1D-43F3-AEC7-4F444C124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869E-6578-4AD8-9BA6-47AE3087DB45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1F5FC-0A8A-4575-B4CF-D3D1AC5F8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C2D69-01EC-4C65-A6B0-9E71A965D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B172-836A-4986-9A88-9AEB34BE1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029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32A3B-D28B-40DF-BC94-4A1E880D6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6F88A9-E8EF-44BE-8DFA-E9F0C446F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34EE3-3C78-4590-B88C-C72B6984E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869E-6578-4AD8-9BA6-47AE3087DB45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4896D-241D-4925-8A3F-E17801FC8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087C5-FC32-44A1-B65B-D969AEBB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B172-836A-4986-9A88-9AEB34BE1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911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89C022-EA2D-40AC-B3FB-AB64207AC7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92CD79-7886-46DD-AC80-B59079614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67343-8053-4A70-B113-40336036E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869E-6578-4AD8-9BA6-47AE3087DB45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145C5-6A40-4F77-9296-7D368C2DB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461BF-D3DE-45E9-8A1B-772DFFF66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B172-836A-4986-9A88-9AEB34BE1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76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BD4DE-5FFE-4F97-8A0F-F266064E7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1BB7D-6140-418F-944B-4C6C6E40B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F6495-BD58-498B-A0AA-DF1187696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869E-6578-4AD8-9BA6-47AE3087DB45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3F597-8AB3-4A82-A09E-E446E75B3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7198F-6D73-4B40-9237-53165627B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B172-836A-4986-9A88-9AEB34BE1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704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F6524-94F2-47E2-A51D-E5DED5A20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E4C1C-70CA-4EE5-9DE0-02D6DD254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92E64-A9B7-4470-B301-D7893AF9A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869E-6578-4AD8-9BA6-47AE3087DB45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B99AF-90AB-4944-A59F-B3BC8906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2C94E-3538-4AFE-8E2D-FD44568B8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B172-836A-4986-9A88-9AEB34BE1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962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ED2A-71BD-45AF-9A49-F6DA450AE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BFA07-9D84-4AE3-A0F6-9F603373B7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33E70-5444-4385-864D-3CE1985C9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4F987-3021-4FD9-8069-389106DE5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869E-6578-4AD8-9BA6-47AE3087DB45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DB553D-5F03-4E0B-AE4F-03AA9A46E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C7856-6A82-4F83-AB55-A9D24830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B172-836A-4986-9A88-9AEB34BE1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394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8961-F1CE-46B0-B209-1A58C6073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43E50-CDCC-42B9-B7E8-0FA1BE4CD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434A0-5971-4944-9E52-81298E960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5E39F0-EE40-46EC-B1BB-06F3FBD4B2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797F45-C33F-442A-9759-1330F7422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4E5DAB-FCAA-49B9-ABEE-C7419B5AF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869E-6578-4AD8-9BA6-47AE3087DB45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6D1719-5064-4D29-851E-A1AC56B18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9ED519-E950-4AE9-BF1C-3AD3CDD16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B172-836A-4986-9A88-9AEB34BE1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21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CDD5F-D679-400A-AC5B-A249F6A7E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959C44-7FC3-435D-BB38-0A6580140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869E-6578-4AD8-9BA6-47AE3087DB45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248C45-7674-4580-824D-DA20B24D7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D5AB12-1BAD-42FC-A986-A29FC7FA8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B172-836A-4986-9A88-9AEB34BE1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5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BC3A8A-6FC1-408A-984D-EA843AD78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869E-6578-4AD8-9BA6-47AE3087DB45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EA3075-EAB9-4CFB-A7F0-27B1FA53F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18720-0F46-45B4-9BC4-DC85C46E7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B172-836A-4986-9A88-9AEB34BE1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14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45831-A60F-4D38-9E5D-2AE7521BB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A1135-802C-495F-8553-07CC50AE0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FB92E-A658-42AC-95F9-0BBDDB1B4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863F2-57E6-4EE6-9CDB-C388BA3A1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869E-6578-4AD8-9BA6-47AE3087DB45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3A0F2-C069-41B4-8EA6-131AB1832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6038B-2462-4086-AF71-0B3368306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B172-836A-4986-9A88-9AEB34BE1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07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A18F-FEB7-4566-BE03-DC13B69F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F0CE2F-28CF-4A33-9012-215C96F112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587F3F-86EF-4F7D-B4A4-BBFFF3DF3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EE5F8-4288-494A-8854-114E2EC3C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869E-6578-4AD8-9BA6-47AE3087DB45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50171-16FE-4AAF-BBAA-6AB11778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C4671A-8F42-4C35-8B3B-3A837CCD3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B172-836A-4986-9A88-9AEB34BE1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40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121C33-09A5-42D3-A9C2-F832A92BA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72BED-FE8A-4862-8233-C70435809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DE4D0-3D5F-4DBB-ACB1-4AD309B8D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0869E-6578-4AD8-9BA6-47AE3087DB45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932AF-526B-45B1-A473-BE3CD8F65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4534B-236E-42DD-9AD6-963B3733E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4B172-836A-4986-9A88-9AEB34BE1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43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66603C78-D628-40D2-B502-19EDB0810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997" y="86358"/>
            <a:ext cx="8432006" cy="84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3200" b="1" kern="120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Electricity – Year 4</a:t>
            </a:r>
            <a:endParaRPr lang="en-GB" sz="12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84B66E-13EF-4EF8-B94F-9858566DE8A8}"/>
              </a:ext>
            </a:extLst>
          </p:cNvPr>
          <p:cNvSpPr/>
          <p:nvPr/>
        </p:nvSpPr>
        <p:spPr>
          <a:xfrm>
            <a:off x="254442" y="928368"/>
            <a:ext cx="6096000" cy="157511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Electricity is a type of energy.</a:t>
            </a:r>
            <a:endParaRPr lang="en-GB" sz="1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-It is used to power lots of different things, including many items that we use in everyday life.</a:t>
            </a:r>
            <a:endParaRPr lang="en-GB" sz="1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-Electricity can flow through wires and cables, and can be stored in batteries (sometimes called cells).</a:t>
            </a:r>
            <a:endParaRPr lang="en-GB" sz="1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-Electricity can flow in simple series electrical circuits. </a:t>
            </a:r>
            <a:endParaRPr lang="en-GB" sz="1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20598A-5BD8-413D-8ED9-3DCCDF097AFF}"/>
              </a:ext>
            </a:extLst>
          </p:cNvPr>
          <p:cNvSpPr/>
          <p:nvPr/>
        </p:nvSpPr>
        <p:spPr>
          <a:xfrm>
            <a:off x="6585005" y="928367"/>
            <a:ext cx="4677355" cy="57945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Conductors</a:t>
            </a:r>
            <a:r>
              <a:rPr lang="en-US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– allow electricity to flow through them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Insulators</a:t>
            </a:r>
            <a:r>
              <a:rPr lang="en-US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– do not allow electricity to flow through them</a:t>
            </a:r>
            <a:endParaRPr lang="en-GB" sz="1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3269612-1A9C-4EB6-9E8C-0D4D982E3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754556"/>
              </p:ext>
            </p:extLst>
          </p:nvPr>
        </p:nvGraphicFramePr>
        <p:xfrm>
          <a:off x="254442" y="4715032"/>
          <a:ext cx="6470449" cy="1940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23636">
                  <a:extLst>
                    <a:ext uri="{9D8B030D-6E8A-4147-A177-3AD203B41FA5}">
                      <a16:colId xmlns:a16="http://schemas.microsoft.com/office/drawing/2014/main" val="2844975746"/>
                    </a:ext>
                  </a:extLst>
                </a:gridCol>
                <a:gridCol w="4946813">
                  <a:extLst>
                    <a:ext uri="{9D8B030D-6E8A-4147-A177-3AD203B41FA5}">
                      <a16:colId xmlns:a16="http://schemas.microsoft.com/office/drawing/2014/main" val="313861534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Comic Sans MS" panose="030F0702030302020204" pitchFamily="66" charset="0"/>
                        </a:rPr>
                        <a:t>Key vocabulary within a circuit </a:t>
                      </a:r>
                      <a:endParaRPr lang="en-GB" sz="14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446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mic Sans MS" panose="030F0702030302020204" pitchFamily="66" charset="0"/>
                        </a:rPr>
                        <a:t>Circuit</a:t>
                      </a:r>
                      <a:endParaRPr lang="en-GB" sz="12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mic Sans MS" panose="030F0702030302020204" pitchFamily="66" charset="0"/>
                        </a:rPr>
                        <a:t>The path the electric current follows. It must have no breaks in it for electricity to flow through.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832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mic Sans MS" panose="030F0702030302020204" pitchFamily="66" charset="0"/>
                        </a:rPr>
                        <a:t>Current</a:t>
                      </a:r>
                      <a:endParaRPr lang="en-GB" sz="12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mic Sans MS" panose="030F0702030302020204" pitchFamily="66" charset="0"/>
                        </a:rPr>
                        <a:t>This is the electricity flowing through the circuit.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486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mic Sans MS" panose="030F0702030302020204" pitchFamily="66" charset="0"/>
                        </a:rPr>
                        <a:t>Battery (cell)</a:t>
                      </a:r>
                      <a:endParaRPr lang="en-GB" sz="12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mic Sans MS" panose="030F0702030302020204" pitchFamily="66" charset="0"/>
                        </a:rPr>
                        <a:t>Where electricity can be stored.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053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mic Sans MS" panose="030F0702030302020204" pitchFamily="66" charset="0"/>
                        </a:rPr>
                        <a:t>Wire/Cable</a:t>
                      </a:r>
                      <a:endParaRPr lang="en-GB" sz="12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mic Sans MS" panose="030F0702030302020204" pitchFamily="66" charset="0"/>
                        </a:rPr>
                        <a:t>Thin, flexible threads that transport electricity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9111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8CBB441-BDB6-4C1E-A52D-D53DDFBCD8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99" y="2570459"/>
            <a:ext cx="5506101" cy="20941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563CF0-D023-4129-9B99-0F9727443317}"/>
              </a:ext>
            </a:extLst>
          </p:cNvPr>
          <p:cNvSpPr txBox="1"/>
          <p:nvPr/>
        </p:nvSpPr>
        <p:spPr>
          <a:xfrm>
            <a:off x="6890278" y="3952754"/>
            <a:ext cx="4768770" cy="24622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>
                <a:latin typeface="Comic Sans MS" panose="030F0702030302020204" pitchFamily="66" charset="0"/>
              </a:rPr>
              <a:t>Electrical safety 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Electricity can be extremely dangerous is it is not used safely. 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Important electrical safety tips: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Comic Sans MS" panose="030F0702030302020204" pitchFamily="66" charset="0"/>
              </a:rPr>
              <a:t>Do not put fingers and other objects in outlet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Comic Sans MS" panose="030F0702030302020204" pitchFamily="66" charset="0"/>
              </a:rPr>
              <a:t>Never use anything with a cord or plug around water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Comic Sans MS" panose="030F0702030302020204" pitchFamily="66" charset="0"/>
              </a:rPr>
              <a:t>Keep metal objects away from toasters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Comic Sans MS" panose="030F0702030302020204" pitchFamily="66" charset="0"/>
              </a:rPr>
              <a:t>Stay away from power stations and lines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Comic Sans MS" panose="030F0702030302020204" pitchFamily="66" charset="0"/>
              </a:rPr>
              <a:t>Never pull a plug out by its cord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Comic Sans MS" panose="030F0702030302020204" pitchFamily="66" charset="0"/>
              </a:rPr>
              <a:t>Go indoors when it is thunder and lightning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52556D-5D2A-4225-8C44-B4B7C218330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097" y="4715032"/>
            <a:ext cx="811461" cy="7719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ED4201-7B1A-4C95-A22D-0CD80BCEF95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974" y="5685949"/>
            <a:ext cx="811461" cy="5770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9D7819-8488-467B-BE4D-73FEA1B11A7F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62" y1="98978" x2="99816" y2="170"/>
                        <a14:foregroundMark x1="1289" y1="5111" x2="99816" y2="99319"/>
                        <a14:foregroundMark x1="2210" y1="51959" x2="99816" y2="51959"/>
                        <a14:foregroundMark x1="47145" y1="98978" x2="48435" y2="1363"/>
                        <a14:foregroundMark x1="1473" y1="72572" x2="98711" y2="26235"/>
                        <a14:foregroundMark x1="99079" y1="77683" x2="0" y2="28961"/>
                        <a14:foregroundMark x1="19521" y1="2385" x2="43646" y2="99319"/>
                        <a14:foregroundMark x1="2026" y1="41738" x2="39042" y2="99489"/>
                        <a14:foregroundMark x1="921" y1="58603" x2="21363" y2="99659"/>
                        <a14:foregroundMark x1="737" y1="87223" x2="9576" y2="99319"/>
                        <a14:foregroundMark x1="2026" y1="98296" x2="93186" y2="96422"/>
                        <a14:foregroundMark x1="50460" y1="58433" x2="73481" y2="98978"/>
                        <a14:foregroundMark x1="38858" y1="96763" x2="98711" y2="57751"/>
                        <a14:foregroundMark x1="82136" y1="97615" x2="95028" y2="852"/>
                        <a14:foregroundMark x1="95028" y1="96422" x2="96317" y2="0"/>
                        <a14:foregroundMark x1="6262" y1="93186" x2="91529" y2="52641"/>
                        <a14:foregroundMark x1="50645" y1="97615" x2="77901" y2="1193"/>
                        <a14:foregroundMark x1="921" y1="23339" x2="97238" y2="2385"/>
                        <a14:foregroundMark x1="737" y1="39693" x2="44383" y2="1874"/>
                        <a14:foregroundMark x1="18600" y1="852" x2="98711" y2="70528"/>
                        <a14:foregroundMark x1="68877" y1="98296" x2="86556" y2="170"/>
                        <a14:foregroundMark x1="34807" y1="2555" x2="99816" y2="32027"/>
                        <a14:foregroundMark x1="62431" y1="77513" x2="99079" y2="6644"/>
                        <a14:foregroundMark x1="78269" y1="95060" x2="27993" y2="1363"/>
                        <a14:foregroundMark x1="2578" y1="58944" x2="74217" y2="170"/>
                        <a14:foregroundMark x1="737" y1="82112" x2="86924" y2="4089"/>
                        <a14:foregroundMark x1="11971" y1="95741" x2="99816" y2="34583"/>
                        <a14:foregroundMark x1="65746" y1="98978" x2="56169" y2="511"/>
                        <a14:foregroundMark x1="1473" y1="47359" x2="69429" y2="170"/>
                        <a14:foregroundMark x1="1289" y1="6303" x2="18600" y2="0"/>
                        <a14:foregroundMark x1="921" y1="3407" x2="32781" y2="18399"/>
                        <a14:foregroundMark x1="2210" y1="32879" x2="18232" y2="13969"/>
                        <a14:foregroundMark x1="36832" y1="1193" x2="45304" y2="56388"/>
                        <a14:foregroundMark x1="70350" y1="14651" x2="82505" y2="65588"/>
                        <a14:foregroundMark x1="87477" y1="84157" x2="99816" y2="37990"/>
                        <a14:foregroundMark x1="73665" y1="31516" x2="66114" y2="94378"/>
                        <a14:foregroundMark x1="77901" y1="94889" x2="6814" y2="94889"/>
                        <a14:foregroundMark x1="2026" y1="84327" x2="4420" y2="53492"/>
                        <a14:foregroundMark x1="4420" y1="86712" x2="29650" y2="44974"/>
                        <a14:foregroundMark x1="18600" y1="45656" x2="56722" y2="64906"/>
                        <a14:foregroundMark x1="34254" y1="75809" x2="78637" y2="39012"/>
                        <a14:foregroundMark x1="74770" y1="70017" x2="184" y2="35094"/>
                        <a14:foregroundMark x1="4420" y1="49574" x2="22284" y2="32198"/>
                        <a14:foregroundMark x1="6998" y1="46848" x2="27624" y2="93186"/>
                        <a14:foregroundMark x1="24494" y1="98126" x2="47882" y2="74957"/>
                        <a14:foregroundMark x1="3683" y1="33390" x2="9576" y2="58262"/>
                        <a14:foregroundMark x1="9576" y1="58262" x2="737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325" y="1795241"/>
            <a:ext cx="2070628" cy="19239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4AF691F-821D-459D-97EA-5EE36F6D4389}"/>
              </a:ext>
            </a:extLst>
          </p:cNvPr>
          <p:cNvSpPr txBox="1"/>
          <p:nvPr/>
        </p:nvSpPr>
        <p:spPr>
          <a:xfrm>
            <a:off x="8658118" y="1930068"/>
            <a:ext cx="3279440" cy="16004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>
                <a:latin typeface="Comic Sans MS" panose="030F0702030302020204" pitchFamily="66" charset="0"/>
              </a:rPr>
              <a:t>Electricity can be created in different ways: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Comic Sans MS" panose="030F0702030302020204" pitchFamily="66" charset="0"/>
              </a:rPr>
              <a:t>Burning fossil fuels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Comic Sans MS" panose="030F0702030302020204" pitchFamily="66" charset="0"/>
              </a:rPr>
              <a:t>Using solar power generated by the sun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Comic Sans MS" panose="030F0702030302020204" pitchFamily="66" charset="0"/>
              </a:rPr>
              <a:t>Using wind power (wind turbines)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Comic Sans MS" panose="030F0702030302020204" pitchFamily="66" charset="0"/>
              </a:rPr>
              <a:t>Using water power (hydropower)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617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84B66E-13EF-4EF8-B94F-9858566DE8A8}"/>
              </a:ext>
            </a:extLst>
          </p:cNvPr>
          <p:cNvSpPr/>
          <p:nvPr/>
        </p:nvSpPr>
        <p:spPr>
          <a:xfrm>
            <a:off x="622742" y="928368"/>
            <a:ext cx="6816918" cy="175432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-Animals cannot create their own food, they must eat in order to get nutrition.</a:t>
            </a:r>
            <a:r>
              <a:rPr lang="en-GB" sz="1200" dirty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Because of this, animals are called consumers.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-Animals and humans need the right types and amounts of nutrition.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-Nutrition groups include carbohydrates, fats, proteins, </a:t>
            </a:r>
            <a:r>
              <a:rPr lang="en-US" sz="1200" dirty="0" err="1">
                <a:latin typeface="Comic Sans MS" panose="030F0702030302020204" pitchFamily="66" charset="0"/>
              </a:rPr>
              <a:t>fibre</a:t>
            </a:r>
            <a:r>
              <a:rPr lang="en-US" sz="1200" dirty="0">
                <a:latin typeface="Comic Sans MS" panose="030F0702030302020204" pitchFamily="66" charset="0"/>
              </a:rPr>
              <a:t>, vitamins and minerals.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-Skeletons are important for support, movement and protection. Muscles help us to move and keep our posture.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563CF0-D023-4129-9B99-0F9727443317}"/>
              </a:ext>
            </a:extLst>
          </p:cNvPr>
          <p:cNvSpPr txBox="1"/>
          <p:nvPr/>
        </p:nvSpPr>
        <p:spPr>
          <a:xfrm>
            <a:off x="622742" y="2878374"/>
            <a:ext cx="4000058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Comic Sans MS" panose="030F0702030302020204" pitchFamily="66" charset="0"/>
              </a:rPr>
              <a:t>Food Chains</a:t>
            </a:r>
          </a:p>
          <a:p>
            <a:endParaRPr lang="en-US" sz="1200" b="1" u="sng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Food chains show how each living things gets food and how nutrients are passed from producers through different consumers.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Food chains begin with plant life and end with animal life. 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pic>
        <p:nvPicPr>
          <p:cNvPr id="2049" name="Picture 1" descr="Image result for food chain">
            <a:extLst>
              <a:ext uri="{FF2B5EF4-FFF2-40B4-BE49-F238E27FC236}">
                <a16:creationId xmlns:a16="http://schemas.microsoft.com/office/drawing/2014/main" id="{7EC84AE0-DD43-49E4-B944-8EF43B53B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282" y="3051780"/>
            <a:ext cx="3027678" cy="346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AC5FFB6-8C74-44D5-8D33-908EAE435BB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762" y="1009831"/>
            <a:ext cx="2825835" cy="530674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E91190F-D084-47EB-B450-0DCD2FECC4FE}"/>
              </a:ext>
            </a:extLst>
          </p:cNvPr>
          <p:cNvSpPr txBox="1"/>
          <p:nvPr/>
        </p:nvSpPr>
        <p:spPr>
          <a:xfrm>
            <a:off x="622742" y="4572594"/>
            <a:ext cx="4000058" cy="216770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Comic Sans MS" panose="030F0702030302020204" pitchFamily="66" charset="0"/>
              </a:rPr>
              <a:t>Producers are able to make their own food (for example plants, through photosynthesis).</a:t>
            </a:r>
            <a:endParaRPr lang="en-GB" sz="500" dirty="0">
              <a:effectLst/>
              <a:latin typeface="Comic Sans MS" panose="030F0702030302020204" pitchFamily="66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u="sng" dirty="0">
                <a:latin typeface="Comic Sans MS" panose="030F0702030302020204" pitchFamily="66" charset="0"/>
              </a:rPr>
              <a:t>Primary consumers </a:t>
            </a:r>
            <a:r>
              <a:rPr lang="en-US" sz="1400" dirty="0">
                <a:latin typeface="Comic Sans MS" panose="030F0702030302020204" pitchFamily="66" charset="0"/>
              </a:rPr>
              <a:t>are animals that eat producers.</a:t>
            </a:r>
            <a:endParaRPr lang="en-GB" sz="1400" dirty="0">
              <a:effectLst/>
              <a:latin typeface="Comic Sans MS" panose="030F0702030302020204" pitchFamily="66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u="sng" dirty="0">
                <a:latin typeface="Comic Sans MS" panose="030F0702030302020204" pitchFamily="66" charset="0"/>
              </a:rPr>
              <a:t>Secondary consumers </a:t>
            </a:r>
            <a:r>
              <a:rPr lang="en-US" sz="1400" dirty="0">
                <a:latin typeface="Comic Sans MS" panose="030F0702030302020204" pitchFamily="66" charset="0"/>
              </a:rPr>
              <a:t>are animals that eat primary consumers.</a:t>
            </a:r>
            <a:endParaRPr lang="en-GB" sz="1400" dirty="0">
              <a:effectLst/>
              <a:latin typeface="Comic Sans MS" panose="030F0702030302020204" pitchFamily="66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u="sng" dirty="0">
                <a:latin typeface="Comic Sans MS" panose="030F0702030302020204" pitchFamily="66" charset="0"/>
              </a:rPr>
              <a:t>Tertiary consumers </a:t>
            </a:r>
            <a:r>
              <a:rPr lang="en-US" sz="1400" dirty="0">
                <a:latin typeface="Comic Sans MS" panose="030F0702030302020204" pitchFamily="66" charset="0"/>
              </a:rPr>
              <a:t>are animals that eat secondary consumers.</a:t>
            </a:r>
            <a:endParaRPr lang="en-GB" sz="1400" dirty="0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43CD85E5-CDA2-4A70-8A10-62E7666A4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997" y="86358"/>
            <a:ext cx="8432006" cy="84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3200" b="1" kern="120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Animals including humans – Year </a:t>
            </a:r>
            <a:r>
              <a:rPr lang="en-US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4</a:t>
            </a:r>
            <a:endParaRPr lang="en-GB" sz="12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237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4AF691F-821D-459D-97EA-5EE36F6D4389}"/>
              </a:ext>
            </a:extLst>
          </p:cNvPr>
          <p:cNvSpPr txBox="1"/>
          <p:nvPr/>
        </p:nvSpPr>
        <p:spPr>
          <a:xfrm>
            <a:off x="6574727" y="928368"/>
            <a:ext cx="5119433" cy="7386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latin typeface="Comic Sans MS" panose="030F0702030302020204" pitchFamily="66" charset="0"/>
              </a:rPr>
              <a:t>Teeth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Humans have up to 32 adult teeth, made up of 4 different types. Each of these types have an important job.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A500A8F-5AF6-4E23-8027-DA31EE8B0A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922964"/>
              </p:ext>
            </p:extLst>
          </p:nvPr>
        </p:nvGraphicFramePr>
        <p:xfrm>
          <a:off x="6434956" y="5139159"/>
          <a:ext cx="4623392" cy="14833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31395">
                  <a:extLst>
                    <a:ext uri="{9D8B030D-6E8A-4147-A177-3AD203B41FA5}">
                      <a16:colId xmlns:a16="http://schemas.microsoft.com/office/drawing/2014/main" val="2844975746"/>
                    </a:ext>
                  </a:extLst>
                </a:gridCol>
                <a:gridCol w="3291997">
                  <a:extLst>
                    <a:ext uri="{9D8B030D-6E8A-4147-A177-3AD203B41FA5}">
                      <a16:colId xmlns:a16="http://schemas.microsoft.com/office/drawing/2014/main" val="31386153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Comic Sans MS" panose="030F0702030302020204" pitchFamily="66" charset="0"/>
                        </a:rPr>
                        <a:t>Incisors</a:t>
                      </a:r>
                      <a:endParaRPr lang="en-GB" sz="16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Comic Sans MS" panose="030F0702030302020204" pitchFamily="66" charset="0"/>
                        </a:rPr>
                        <a:t>They are used to </a:t>
                      </a:r>
                      <a:r>
                        <a:rPr lang="en-US" sz="1600" b="1" u="sng" dirty="0">
                          <a:latin typeface="Comic Sans MS" panose="030F0702030302020204" pitchFamily="66" charset="0"/>
                        </a:rPr>
                        <a:t>cut</a:t>
                      </a:r>
                      <a:r>
                        <a:rPr lang="en-US" sz="1600" b="0" dirty="0">
                          <a:latin typeface="Comic Sans MS" panose="030F0702030302020204" pitchFamily="66" charset="0"/>
                        </a:rPr>
                        <a:t> food.</a:t>
                      </a:r>
                      <a:endParaRPr lang="en-GB" sz="16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446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mic Sans MS" panose="030F0702030302020204" pitchFamily="66" charset="0"/>
                        </a:rPr>
                        <a:t>Canines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mic Sans MS" panose="030F0702030302020204" pitchFamily="66" charset="0"/>
                        </a:rPr>
                        <a:t>They are used to </a:t>
                      </a:r>
                      <a:r>
                        <a:rPr lang="en-US" sz="1600" b="1" u="sng" dirty="0">
                          <a:latin typeface="Comic Sans MS" panose="030F0702030302020204" pitchFamily="66" charset="0"/>
                        </a:rPr>
                        <a:t>tear</a:t>
                      </a:r>
                      <a:r>
                        <a:rPr lang="en-US" sz="1600" dirty="0">
                          <a:latin typeface="Comic Sans MS" panose="030F0702030302020204" pitchFamily="66" charset="0"/>
                        </a:rPr>
                        <a:t> food.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832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mic Sans MS" panose="030F0702030302020204" pitchFamily="66" charset="0"/>
                        </a:rPr>
                        <a:t>Pre-molars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mic Sans MS" panose="030F0702030302020204" pitchFamily="66" charset="0"/>
                        </a:rPr>
                        <a:t>They are used to </a:t>
                      </a:r>
                      <a:r>
                        <a:rPr lang="en-US" sz="1600" b="1" u="sng" dirty="0">
                          <a:latin typeface="Comic Sans MS" panose="030F0702030302020204" pitchFamily="66" charset="0"/>
                        </a:rPr>
                        <a:t>crush</a:t>
                      </a:r>
                      <a:r>
                        <a:rPr lang="en-US" sz="1600" dirty="0">
                          <a:latin typeface="Comic Sans MS" panose="030F0702030302020204" pitchFamily="66" charset="0"/>
                        </a:rPr>
                        <a:t> food.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486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mic Sans MS" panose="030F0702030302020204" pitchFamily="66" charset="0"/>
                        </a:rPr>
                        <a:t>Molars 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mic Sans MS" panose="030F0702030302020204" pitchFamily="66" charset="0"/>
                        </a:rPr>
                        <a:t>They are used to </a:t>
                      </a:r>
                      <a:r>
                        <a:rPr lang="en-US" sz="1600" b="1" u="sng" dirty="0">
                          <a:latin typeface="Comic Sans MS" panose="030F0702030302020204" pitchFamily="66" charset="0"/>
                        </a:rPr>
                        <a:t>grind</a:t>
                      </a:r>
                      <a:r>
                        <a:rPr lang="en-US" sz="1600" dirty="0">
                          <a:latin typeface="Comic Sans MS" panose="030F0702030302020204" pitchFamily="66" charset="0"/>
                        </a:rPr>
                        <a:t> food.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05322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967BFFE-E8BD-48FD-9177-2D467FCF37AD}"/>
              </a:ext>
            </a:extLst>
          </p:cNvPr>
          <p:cNvSpPr txBox="1"/>
          <p:nvPr/>
        </p:nvSpPr>
        <p:spPr>
          <a:xfrm>
            <a:off x="605442" y="926126"/>
            <a:ext cx="5781822" cy="20313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latin typeface="Comic Sans MS" panose="030F0702030302020204" pitchFamily="66" charset="0"/>
              </a:rPr>
              <a:t>Digestive System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There are 3 main stages of the digestive system:</a:t>
            </a:r>
          </a:p>
          <a:p>
            <a:pPr marL="342900" indent="-342900">
              <a:buAutoNum type="arabicPeriod"/>
            </a:pPr>
            <a:r>
              <a:rPr lang="en-US" sz="1400" b="1" u="sng" dirty="0">
                <a:latin typeface="Comic Sans MS" panose="030F0702030302020204" pitchFamily="66" charset="0"/>
              </a:rPr>
              <a:t>Ingestion </a:t>
            </a:r>
            <a:r>
              <a:rPr lang="en-US" sz="1400" dirty="0">
                <a:latin typeface="Comic Sans MS" panose="030F0702030302020204" pitchFamily="66" charset="0"/>
              </a:rPr>
              <a:t>– the food is taken in by the mouth and broken down by teeth and saliva.</a:t>
            </a:r>
          </a:p>
          <a:p>
            <a:pPr marL="342900" indent="-342900">
              <a:buAutoNum type="arabicPeriod"/>
            </a:pPr>
            <a:r>
              <a:rPr lang="en-US" sz="1400" b="1" u="sng" dirty="0">
                <a:latin typeface="Comic Sans MS" panose="030F0702030302020204" pitchFamily="66" charset="0"/>
              </a:rPr>
              <a:t>Absorption</a:t>
            </a:r>
            <a:r>
              <a:rPr lang="en-US" sz="1400" dirty="0">
                <a:latin typeface="Comic Sans MS" panose="030F0702030302020204" pitchFamily="66" charset="0"/>
              </a:rPr>
              <a:t> – food is broken down in the stomach and intestines. Nutrients are absorbed into our bodies through the blood.</a:t>
            </a:r>
          </a:p>
          <a:p>
            <a:pPr marL="342900" indent="-342900">
              <a:buAutoNum type="arabicPeriod"/>
            </a:pPr>
            <a:r>
              <a:rPr lang="en-US" sz="1400" b="1" u="sng" dirty="0">
                <a:latin typeface="Comic Sans MS" panose="030F0702030302020204" pitchFamily="66" charset="0"/>
              </a:rPr>
              <a:t>Excretion</a:t>
            </a:r>
            <a:r>
              <a:rPr lang="en-US" sz="1400" dirty="0">
                <a:latin typeface="Comic Sans MS" panose="030F0702030302020204" pitchFamily="66" charset="0"/>
              </a:rPr>
              <a:t> – Wasted food that the body doesn’t need is sent to the anus for excretion.</a:t>
            </a:r>
            <a:endParaRPr lang="en-US" sz="1400" b="1" u="sng" dirty="0">
              <a:latin typeface="Comic Sans MS" panose="030F07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32D9E76-3B37-4E0B-8F13-38031F2E855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916" y="1983946"/>
            <a:ext cx="2730500" cy="272669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1802012-1D78-434A-91BB-44B8B4206E47}"/>
              </a:ext>
            </a:extLst>
          </p:cNvPr>
          <p:cNvGrpSpPr/>
          <p:nvPr/>
        </p:nvGrpSpPr>
        <p:grpSpPr>
          <a:xfrm>
            <a:off x="1046221" y="3189067"/>
            <a:ext cx="4123864" cy="3369078"/>
            <a:chOff x="678332" y="3189067"/>
            <a:chExt cx="4123864" cy="336907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30362A3-784B-458C-A804-D3F0132F553E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4534" y="3189067"/>
              <a:ext cx="1707662" cy="3105827"/>
            </a:xfrm>
            <a:prstGeom prst="rect">
              <a:avLst/>
            </a:prstGeom>
          </p:spPr>
        </p:pic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E351D965-F320-4FDB-9C0D-A4FEFB9F5D4C}"/>
                </a:ext>
              </a:extLst>
            </p:cNvPr>
            <p:cNvSpPr/>
            <p:nvPr/>
          </p:nvSpPr>
          <p:spPr>
            <a:xfrm rot="271986">
              <a:off x="2229359" y="3693205"/>
              <a:ext cx="1263650" cy="13462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613B9D74-5DAA-448B-813E-22F671CE8A89}"/>
                </a:ext>
              </a:extLst>
            </p:cNvPr>
            <p:cNvSpPr/>
            <p:nvPr/>
          </p:nvSpPr>
          <p:spPr>
            <a:xfrm rot="163652">
              <a:off x="2376038" y="4771970"/>
              <a:ext cx="1263650" cy="134620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A7FDBF2A-2BCC-43F0-BE5D-047D55823B0D}"/>
                </a:ext>
              </a:extLst>
            </p:cNvPr>
            <p:cNvSpPr/>
            <p:nvPr/>
          </p:nvSpPr>
          <p:spPr>
            <a:xfrm rot="21316835">
              <a:off x="1832302" y="5346892"/>
              <a:ext cx="1949888" cy="144489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744D1718-B110-48A4-8B11-21738A77C817}"/>
                </a:ext>
              </a:extLst>
            </p:cNvPr>
            <p:cNvSpPr/>
            <p:nvPr/>
          </p:nvSpPr>
          <p:spPr>
            <a:xfrm>
              <a:off x="1926140" y="4354381"/>
              <a:ext cx="1955165" cy="123825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EB1B70C0-E79F-4E05-B5AD-1BDE26ACF03B}"/>
                </a:ext>
              </a:extLst>
            </p:cNvPr>
            <p:cNvSpPr/>
            <p:nvPr/>
          </p:nvSpPr>
          <p:spPr>
            <a:xfrm>
              <a:off x="2610675" y="5095434"/>
              <a:ext cx="1368249" cy="149803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58827E3A-1C5D-420C-AD07-05B6B25E054D}"/>
                </a:ext>
              </a:extLst>
            </p:cNvPr>
            <p:cNvSpPr/>
            <p:nvPr/>
          </p:nvSpPr>
          <p:spPr>
            <a:xfrm rot="21293569">
              <a:off x="1829663" y="6249060"/>
              <a:ext cx="1955165" cy="123825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1D80223E-7B8B-45EA-AF1A-87AF82AF3C60}"/>
                </a:ext>
              </a:extLst>
            </p:cNvPr>
            <p:cNvSpPr/>
            <p:nvPr/>
          </p:nvSpPr>
          <p:spPr>
            <a:xfrm rot="21171170">
              <a:off x="2229238" y="5615527"/>
              <a:ext cx="1263650" cy="134620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A7CDA14B-7CF4-478B-A572-57C4E62BBAA7}"/>
                </a:ext>
              </a:extLst>
            </p:cNvPr>
            <p:cNvSpPr/>
            <p:nvPr/>
          </p:nvSpPr>
          <p:spPr>
            <a:xfrm rot="20875782">
              <a:off x="2462709" y="5845540"/>
              <a:ext cx="1263650" cy="134620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7" name="Text Box 2">
              <a:extLst>
                <a:ext uri="{FF2B5EF4-FFF2-40B4-BE49-F238E27FC236}">
                  <a16:creationId xmlns:a16="http://schemas.microsoft.com/office/drawing/2014/main" id="{0A557843-F5B0-4C56-9562-001CA1A205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8799" y="3480601"/>
              <a:ext cx="763270" cy="325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Mouth</a:t>
              </a:r>
              <a:endParaRPr lang="en-GB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2">
              <a:extLst>
                <a:ext uri="{FF2B5EF4-FFF2-40B4-BE49-F238E27FC236}">
                  <a16:creationId xmlns:a16="http://schemas.microsoft.com/office/drawing/2014/main" id="{9D7B5FF3-9184-460C-9525-31A47A6379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184" y="4253415"/>
              <a:ext cx="1238956" cy="325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Oesophagus</a:t>
              </a:r>
              <a:endParaRPr lang="en-GB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 Box 2">
              <a:extLst>
                <a:ext uri="{FF2B5EF4-FFF2-40B4-BE49-F238E27FC236}">
                  <a16:creationId xmlns:a16="http://schemas.microsoft.com/office/drawing/2014/main" id="{E09088BB-E23C-4E42-8C42-DEF9A9861E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7656" y="4631727"/>
              <a:ext cx="763270" cy="325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Liver</a:t>
              </a:r>
              <a:endParaRPr lang="en-GB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 Box 2">
              <a:extLst>
                <a:ext uri="{FF2B5EF4-FFF2-40B4-BE49-F238E27FC236}">
                  <a16:creationId xmlns:a16="http://schemas.microsoft.com/office/drawing/2014/main" id="{20696C2F-ECE7-46B5-846A-330627ABAC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5542" y="5010039"/>
              <a:ext cx="912108" cy="325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Stomach</a:t>
              </a:r>
              <a:endParaRPr lang="en-GB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2">
              <a:extLst>
                <a:ext uri="{FF2B5EF4-FFF2-40B4-BE49-F238E27FC236}">
                  <a16:creationId xmlns:a16="http://schemas.microsoft.com/office/drawing/2014/main" id="{A59E1631-8761-42B4-B33B-1A909549AB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488" y="5336644"/>
              <a:ext cx="912108" cy="325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Pancreas</a:t>
              </a:r>
              <a:endParaRPr lang="en-GB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 Box 2">
              <a:extLst>
                <a:ext uri="{FF2B5EF4-FFF2-40B4-BE49-F238E27FC236}">
                  <a16:creationId xmlns:a16="http://schemas.microsoft.com/office/drawing/2014/main" id="{85B438DC-C775-4C8B-A447-F9BF7B2900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5576" y="5624758"/>
              <a:ext cx="1320671" cy="325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Large intestine</a:t>
              </a:r>
              <a:endParaRPr lang="en-GB" sz="105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2">
              <a:extLst>
                <a:ext uri="{FF2B5EF4-FFF2-40B4-BE49-F238E27FC236}">
                  <a16:creationId xmlns:a16="http://schemas.microsoft.com/office/drawing/2014/main" id="{FA94218B-4CA7-4AF5-8918-75A6D9F50B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8482" y="5913722"/>
              <a:ext cx="1534820" cy="325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Small intestine</a:t>
              </a:r>
              <a:endParaRPr lang="en-GB" sz="105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 Box 2">
              <a:extLst>
                <a:ext uri="{FF2B5EF4-FFF2-40B4-BE49-F238E27FC236}">
                  <a16:creationId xmlns:a16="http://schemas.microsoft.com/office/drawing/2014/main" id="{81B44FC3-C2B7-4808-9B8C-EB00785DAB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332" y="6232390"/>
              <a:ext cx="1534820" cy="325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Anus</a:t>
              </a:r>
              <a:endParaRPr lang="en-GB" sz="105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 Box 2">
            <a:extLst>
              <a:ext uri="{FF2B5EF4-FFF2-40B4-BE49-F238E27FC236}">
                <a16:creationId xmlns:a16="http://schemas.microsoft.com/office/drawing/2014/main" id="{8870C1F7-4349-400B-98C9-84466D81E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997" y="86358"/>
            <a:ext cx="8432006" cy="84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3200" b="1" kern="120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Animals including humans – Year </a:t>
            </a:r>
            <a:r>
              <a:rPr lang="en-US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4</a:t>
            </a:r>
            <a:endParaRPr lang="en-GB" sz="12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370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967BFFE-E8BD-48FD-9177-2D467FCF37AD}"/>
              </a:ext>
            </a:extLst>
          </p:cNvPr>
          <p:cNvSpPr txBox="1"/>
          <p:nvPr/>
        </p:nvSpPr>
        <p:spPr>
          <a:xfrm>
            <a:off x="497840" y="1079825"/>
            <a:ext cx="6824078" cy="16927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Comic Sans MS" panose="030F0702030302020204" pitchFamily="66" charset="0"/>
              </a:rPr>
              <a:t>Living things can be grouped in different 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b="1" u="sng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Comic Sans MS" panose="030F0702030302020204" pitchFamily="66" charset="0"/>
              </a:rPr>
              <a:t>Living things can be grouped and compared based on their features and habitats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Comic Sans MS" panose="030F0702030302020204" pitchFamily="66" charset="0"/>
              </a:rPr>
              <a:t>Environments can change and this can sometimes pose danger to living things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Comic Sans MS" panose="030F0702030302020204" pitchFamily="66" charset="0"/>
              </a:rPr>
              <a:t>Classification keys can be used to help group, </a:t>
            </a:r>
            <a:r>
              <a:rPr lang="en-US" sz="1300" dirty="0" err="1">
                <a:latin typeface="Comic Sans MS" panose="030F0702030302020204" pitchFamily="66" charset="0"/>
              </a:rPr>
              <a:t>identiy</a:t>
            </a:r>
            <a:r>
              <a:rPr lang="en-US" sz="1300" dirty="0">
                <a:latin typeface="Comic Sans MS" panose="030F0702030302020204" pitchFamily="66" charset="0"/>
              </a:rPr>
              <a:t> and name living things in their local environment </a:t>
            </a: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id="{5FEBF6E6-0197-4C65-A576-3777B3BD2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954" y="91032"/>
            <a:ext cx="8432006" cy="84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3200" b="1" kern="1200" dirty="0">
                <a:ln w="1905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Living things and their habitats – Year 4</a:t>
            </a:r>
            <a:endParaRPr lang="en-GB" sz="120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15C53B4-36D8-4D69-BDAD-5E7EFEC32C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218454"/>
              </p:ext>
            </p:extLst>
          </p:nvPr>
        </p:nvGraphicFramePr>
        <p:xfrm>
          <a:off x="497839" y="3033695"/>
          <a:ext cx="6824079" cy="354293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80429">
                  <a:extLst>
                    <a:ext uri="{9D8B030D-6E8A-4147-A177-3AD203B41FA5}">
                      <a16:colId xmlns:a16="http://schemas.microsoft.com/office/drawing/2014/main" val="984428767"/>
                    </a:ext>
                  </a:extLst>
                </a:gridCol>
                <a:gridCol w="1514475">
                  <a:extLst>
                    <a:ext uri="{9D8B030D-6E8A-4147-A177-3AD203B41FA5}">
                      <a16:colId xmlns:a16="http://schemas.microsoft.com/office/drawing/2014/main" val="60743610"/>
                    </a:ext>
                  </a:extLst>
                </a:gridCol>
                <a:gridCol w="4829175">
                  <a:extLst>
                    <a:ext uri="{9D8B030D-6E8A-4147-A177-3AD203B41FA5}">
                      <a16:colId xmlns:a16="http://schemas.microsoft.com/office/drawing/2014/main" val="1073356799"/>
                    </a:ext>
                  </a:extLst>
                </a:gridCol>
              </a:tblGrid>
              <a:tr h="438089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mic Sans MS" panose="030F0702030302020204" pitchFamily="66" charset="0"/>
                        </a:rPr>
                        <a:t>Characteristics of living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747496"/>
                  </a:ext>
                </a:extLst>
              </a:tr>
              <a:tr h="43808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mic Sans MS" panose="030F0702030302020204" pitchFamily="66" charset="0"/>
                        </a:rPr>
                        <a:t>M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mic Sans MS" panose="030F0702030302020204" pitchFamily="66" charset="0"/>
                        </a:rPr>
                        <a:t>Movement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>
                          <a:effectLst/>
                          <a:latin typeface="Comic Sans MS" panose="030F0702030302020204" pitchFamily="66" charset="0"/>
                        </a:rPr>
                        <a:t>Animals move in many different ways. Plants grow and turn towards light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694227"/>
                  </a:ext>
                </a:extLst>
              </a:tr>
              <a:tr h="43808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mic Sans MS" panose="030F0702030302020204" pitchFamily="66" charset="0"/>
                        </a:rPr>
                        <a:t>R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mic Sans MS" panose="030F0702030302020204" pitchFamily="66" charset="0"/>
                        </a:rPr>
                        <a:t>Respiration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>
                          <a:effectLst/>
                          <a:latin typeface="Comic Sans MS" panose="030F0702030302020204" pitchFamily="66" charset="0"/>
                        </a:rPr>
                        <a:t>Plants and animals use oxygen in the air to turn food into energy.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285432"/>
                  </a:ext>
                </a:extLst>
              </a:tr>
              <a:tr h="43808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mic Sans MS" panose="030F0702030302020204" pitchFamily="66" charset="0"/>
                        </a:rPr>
                        <a:t>S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mic Sans MS" panose="030F0702030302020204" pitchFamily="66" charset="0"/>
                        </a:rPr>
                        <a:t>Sensitivity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>
                          <a:effectLst/>
                          <a:latin typeface="Comic Sans MS" panose="030F0702030302020204" pitchFamily="66" charset="0"/>
                        </a:rPr>
                        <a:t>Living things can detect changes in their surroundings.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335396"/>
                  </a:ext>
                </a:extLst>
              </a:tr>
              <a:tr h="43808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mic Sans MS" panose="030F0702030302020204" pitchFamily="66" charset="0"/>
                        </a:rPr>
                        <a:t>G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mic Sans MS" panose="030F0702030302020204" pitchFamily="66" charset="0"/>
                        </a:rPr>
                        <a:t>Growth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>
                          <a:effectLst/>
                          <a:latin typeface="Comic Sans MS" panose="030F0702030302020204" pitchFamily="66" charset="0"/>
                        </a:rPr>
                        <a:t>Living things get bigger and grow. 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211825"/>
                  </a:ext>
                </a:extLst>
              </a:tr>
              <a:tr h="43808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mic Sans MS" panose="030F0702030302020204" pitchFamily="66" charset="0"/>
                        </a:rPr>
                        <a:t>R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mic Sans MS" panose="030F0702030302020204" pitchFamily="66" charset="0"/>
                        </a:rPr>
                        <a:t>Reproduction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>
                          <a:effectLst/>
                          <a:latin typeface="Comic Sans MS" panose="030F0702030302020204" pitchFamily="66" charset="0"/>
                        </a:rPr>
                        <a:t>Animals have young. Plants create seeds from which new plants grow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753932"/>
                  </a:ext>
                </a:extLst>
              </a:tr>
              <a:tr h="43808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mic Sans MS" panose="030F0702030302020204" pitchFamily="66" charset="0"/>
                        </a:rPr>
                        <a:t>E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mic Sans MS" panose="030F0702030302020204" pitchFamily="66" charset="0"/>
                        </a:rPr>
                        <a:t>Excretion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>
                          <a:effectLst/>
                          <a:latin typeface="Comic Sans MS" panose="030F0702030302020204" pitchFamily="66" charset="0"/>
                        </a:rPr>
                        <a:t>Living things get rid of things that they make but don’t need.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705638"/>
                  </a:ext>
                </a:extLst>
              </a:tr>
              <a:tr h="43808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mic Sans MS" panose="030F0702030302020204" pitchFamily="66" charset="0"/>
                        </a:rPr>
                        <a:t>N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mic Sans MS" panose="030F0702030302020204" pitchFamily="66" charset="0"/>
                        </a:rPr>
                        <a:t>Nutrition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effectLst/>
                          <a:latin typeface="Comic Sans MS" panose="030F0702030302020204" pitchFamily="66" charset="0"/>
                        </a:rPr>
                        <a:t>Living things need food/nutrients for energy. 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553295"/>
                  </a:ext>
                </a:extLst>
              </a:tr>
            </a:tbl>
          </a:graphicData>
        </a:graphic>
      </p:graphicFrame>
      <p:pic>
        <p:nvPicPr>
          <p:cNvPr id="7" name="Picture 2" descr="6 Basic Animal Groups">
            <a:extLst>
              <a:ext uri="{FF2B5EF4-FFF2-40B4-BE49-F238E27FC236}">
                <a16:creationId xmlns:a16="http://schemas.microsoft.com/office/drawing/2014/main" id="{DCB62028-8B7F-4399-9F67-EDD14FB483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3" t="5738" r="15624" b="10084"/>
          <a:stretch/>
        </p:blipFill>
        <p:spPr bwMode="auto">
          <a:xfrm>
            <a:off x="8135176" y="833575"/>
            <a:ext cx="3037840" cy="244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6239F60-2231-4C96-B3FA-288679AE6029}"/>
              </a:ext>
            </a:extLst>
          </p:cNvPr>
          <p:cNvSpPr/>
          <p:nvPr/>
        </p:nvSpPr>
        <p:spPr>
          <a:xfrm>
            <a:off x="7634931" y="3411147"/>
            <a:ext cx="4059230" cy="32973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A3D6B6-AA8B-46F2-AFBA-06D7CF540A4F}"/>
              </a:ext>
            </a:extLst>
          </p:cNvPr>
          <p:cNvSpPr/>
          <p:nvPr/>
        </p:nvSpPr>
        <p:spPr>
          <a:xfrm>
            <a:off x="7714108" y="3841635"/>
            <a:ext cx="3980053" cy="2870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habitat is a home environment for plants, animals, and other living things.</a:t>
            </a:r>
            <a:endParaRPr lang="en-GB" sz="1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-Examples of habitats include:</a:t>
            </a:r>
            <a:endParaRPr lang="en-GB" sz="1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-Desert;                     Rainforest;</a:t>
            </a:r>
            <a:endParaRPr lang="en-GB" sz="1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-Woodland;                 Ocean;</a:t>
            </a:r>
            <a:endParaRPr lang="en-GB" sz="1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-Meadow;                    Seashore. </a:t>
            </a:r>
            <a:endParaRPr lang="en-GB" sz="1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Habitats contain features that make them suitable to the things that live there, e.g., food, shelter, or temperature.</a:t>
            </a:r>
            <a:endParaRPr lang="en-GB" sz="1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Habitats can change over the year &amp; over time, so some animals migrate. </a:t>
            </a:r>
            <a:endParaRPr lang="en-GB" sz="1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5DB406-C333-4566-9B0F-8DB0080B26E3}"/>
              </a:ext>
            </a:extLst>
          </p:cNvPr>
          <p:cNvSpPr txBox="1"/>
          <p:nvPr/>
        </p:nvSpPr>
        <p:spPr>
          <a:xfrm>
            <a:off x="7714108" y="3413562"/>
            <a:ext cx="1857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latin typeface="Comic Sans MS" panose="030F0702030302020204" pitchFamily="66" charset="0"/>
              </a:rPr>
              <a:t>Habitats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D996DB-F2B2-42A6-A182-E73949C22EFE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5417" y1="93429" x2="29340" y2="93429"/>
                        <a14:foregroundMark x1="11979" y1="75857" x2="52083" y2="23143"/>
                        <a14:foregroundMark x1="14757" y1="63714" x2="19965" y2="89000"/>
                        <a14:foregroundMark x1="32118" y1="93429" x2="90799" y2="93429"/>
                        <a14:foregroundMark x1="11979" y1="47286" x2="68056" y2="82429"/>
                        <a14:foregroundMark x1="64063" y1="91143" x2="68056" y2="8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95" y="2729272"/>
            <a:ext cx="501015" cy="6089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6452B42-46DF-4521-86B1-32FB07D5443B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79" y="2682240"/>
            <a:ext cx="726512" cy="655997"/>
          </a:xfrm>
          <a:prstGeom prst="rect">
            <a:avLst/>
          </a:prstGeom>
        </p:spPr>
      </p:pic>
      <p:pic>
        <p:nvPicPr>
          <p:cNvPr id="16" name="Picture 15" descr="Image result for living things cartoon">
            <a:extLst>
              <a:ext uri="{FF2B5EF4-FFF2-40B4-BE49-F238E27FC236}">
                <a16:creationId xmlns:a16="http://schemas.microsoft.com/office/drawing/2014/main" id="{400C11B8-E765-4819-AB44-CAB449BC379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9459">
            <a:off x="1735048" y="2763386"/>
            <a:ext cx="831646" cy="553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1D6B97-9073-4359-80F9-E9D9F6BDF5D8}"/>
              </a:ext>
            </a:extLst>
          </p:cNvPr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97266" y1="63136" x2="99609" y2="59322"/>
                        <a14:backgroundMark x1="94922" y1="59322" x2="99609" y2="56356"/>
                        <a14:backgroundMark x1="98047" y1="66525" x2="99609" y2="42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018" y="2791188"/>
            <a:ext cx="539750" cy="49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92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935BC17-1FD5-46B7-991E-DBC3024A0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003857"/>
              </p:ext>
            </p:extLst>
          </p:nvPr>
        </p:nvGraphicFramePr>
        <p:xfrm>
          <a:off x="614284" y="3267996"/>
          <a:ext cx="6609476" cy="32054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352599">
                  <a:extLst>
                    <a:ext uri="{9D8B030D-6E8A-4147-A177-3AD203B41FA5}">
                      <a16:colId xmlns:a16="http://schemas.microsoft.com/office/drawing/2014/main" val="309845973"/>
                    </a:ext>
                  </a:extLst>
                </a:gridCol>
                <a:gridCol w="4256877">
                  <a:extLst>
                    <a:ext uri="{9D8B030D-6E8A-4147-A177-3AD203B41FA5}">
                      <a16:colId xmlns:a16="http://schemas.microsoft.com/office/drawing/2014/main" val="18547207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Solids, Liquids and Gases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986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mic Sans MS" panose="030F0702030302020204" pitchFamily="66" charset="0"/>
                        </a:rPr>
                        <a:t>Solids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mic Sans MS" panose="030F0702030302020204" pitchFamily="66" charset="0"/>
                        </a:rPr>
                        <a:t>Hold their shape</a:t>
                      </a:r>
                    </a:p>
                    <a:p>
                      <a:r>
                        <a:rPr lang="en-US" sz="1400" dirty="0">
                          <a:latin typeface="Comic Sans MS" panose="030F0702030302020204" pitchFamily="66" charset="0"/>
                        </a:rPr>
                        <a:t>They are rigid</a:t>
                      </a:r>
                    </a:p>
                    <a:p>
                      <a:r>
                        <a:rPr lang="en-US" sz="1400" dirty="0">
                          <a:latin typeface="Comic Sans MS" panose="030F0702030302020204" pitchFamily="66" charset="0"/>
                        </a:rPr>
                        <a:t>They have a fixed volume</a:t>
                      </a:r>
                    </a:p>
                    <a:p>
                      <a:r>
                        <a:rPr lang="en-US" sz="1400" dirty="0">
                          <a:latin typeface="Comic Sans MS" panose="030F0702030302020204" pitchFamily="66" charset="0"/>
                        </a:rPr>
                        <a:t>Examples: ice cubes, rock, glass, most metals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087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mic Sans MS" panose="030F0702030302020204" pitchFamily="66" charset="0"/>
                        </a:rPr>
                        <a:t>Liquids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mic Sans MS" panose="030F0702030302020204" pitchFamily="66" charset="0"/>
                        </a:rPr>
                        <a:t>Do not hold their shapes</a:t>
                      </a:r>
                    </a:p>
                    <a:p>
                      <a:r>
                        <a:rPr lang="en-US" sz="1400" dirty="0">
                          <a:latin typeface="Comic Sans MS" panose="030F0702030302020204" pitchFamily="66" charset="0"/>
                        </a:rPr>
                        <a:t>They are not rigid</a:t>
                      </a:r>
                    </a:p>
                    <a:p>
                      <a:r>
                        <a:rPr lang="en-US" sz="1400" dirty="0">
                          <a:latin typeface="Comic Sans MS" panose="030F0702030302020204" pitchFamily="66" charset="0"/>
                        </a:rPr>
                        <a:t>They have a fixed volume</a:t>
                      </a:r>
                    </a:p>
                    <a:p>
                      <a:r>
                        <a:rPr lang="en-US" sz="1400" dirty="0">
                          <a:latin typeface="Comic Sans MS" panose="030F0702030302020204" pitchFamily="66" charset="0"/>
                        </a:rPr>
                        <a:t>Examples: water, oil, blood, milk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7166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mic Sans MS" panose="030F0702030302020204" pitchFamily="66" charset="0"/>
                        </a:rPr>
                        <a:t>Gases 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mic Sans MS" panose="030F0702030302020204" pitchFamily="66" charset="0"/>
                        </a:rPr>
                        <a:t>Do not hold their shape</a:t>
                      </a:r>
                    </a:p>
                    <a:p>
                      <a:r>
                        <a:rPr lang="en-US" sz="1400" dirty="0">
                          <a:latin typeface="Comic Sans MS" panose="030F0702030302020204" pitchFamily="66" charset="0"/>
                        </a:rPr>
                        <a:t>They are not rigid</a:t>
                      </a:r>
                    </a:p>
                    <a:p>
                      <a:r>
                        <a:rPr lang="en-US" sz="1400" dirty="0">
                          <a:latin typeface="Comic Sans MS" panose="030F0702030302020204" pitchFamily="66" charset="0"/>
                        </a:rPr>
                        <a:t>They do not have a fixed volume</a:t>
                      </a:r>
                    </a:p>
                    <a:p>
                      <a:r>
                        <a:rPr lang="en-US" sz="1400" dirty="0">
                          <a:latin typeface="Comic Sans MS" panose="030F0702030302020204" pitchFamily="66" charset="0"/>
                        </a:rPr>
                        <a:t>Examples: oxygen, carbon dioxide, helium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084717"/>
                  </a:ext>
                </a:extLst>
              </a:tr>
            </a:tbl>
          </a:graphicData>
        </a:graphic>
      </p:graphicFrame>
      <p:sp>
        <p:nvSpPr>
          <p:cNvPr id="4" name="Text Box 2">
            <a:extLst>
              <a:ext uri="{FF2B5EF4-FFF2-40B4-BE49-F238E27FC236}">
                <a16:creationId xmlns:a16="http://schemas.microsoft.com/office/drawing/2014/main" id="{9564DEFE-B2C1-427D-8294-9959CA292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997" y="86358"/>
            <a:ext cx="8432006" cy="132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3200" b="1" kern="1200" dirty="0">
                <a:ln w="19050" cap="flat" cmpd="sng" algn="ctr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Materials – Year 4</a:t>
            </a: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2400" b="1" dirty="0">
                <a:ln w="19050" cap="flat" cmpd="sng" algn="ctr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(States of Matter)</a:t>
            </a:r>
            <a:endParaRPr lang="en-GB" sz="1050" dirty="0">
              <a:ln w="19050">
                <a:solidFill>
                  <a:sysClr val="windowText" lastClr="000000"/>
                </a:solidFill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49" name="Picture 247" descr="Image result for changing states of matter">
            <a:extLst>
              <a:ext uri="{FF2B5EF4-FFF2-40B4-BE49-F238E27FC236}">
                <a16:creationId xmlns:a16="http://schemas.microsoft.com/office/drawing/2014/main" id="{85CF716A-069B-4DC9-8ECC-088330FCD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605" y="689615"/>
            <a:ext cx="3302000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A63675-C89A-4051-8EDA-6E83C39B2E98}"/>
              </a:ext>
            </a:extLst>
          </p:cNvPr>
          <p:cNvSpPr txBox="1"/>
          <p:nvPr/>
        </p:nvSpPr>
        <p:spPr>
          <a:xfrm>
            <a:off x="7643057" y="3493145"/>
            <a:ext cx="4203503" cy="307718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300" dirty="0">
                <a:latin typeface="Comic Sans MS" panose="030F0702030302020204" pitchFamily="66" charset="0"/>
              </a:rPr>
              <a:t>States of matter can change, depending upon the temperature of the matter.</a:t>
            </a:r>
            <a:endParaRPr lang="en-GB" sz="1300" dirty="0">
              <a:latin typeface="Comic Sans MS" panose="030F0702030302020204" pitchFamily="66" charset="0"/>
            </a:endParaRPr>
          </a:p>
          <a:p>
            <a:pPr>
              <a:lnSpc>
                <a:spcPct val="107000"/>
              </a:lnSpc>
            </a:pPr>
            <a:r>
              <a:rPr lang="en-US" sz="1300" dirty="0">
                <a:latin typeface="Comic Sans MS" panose="030F0702030302020204" pitchFamily="66" charset="0"/>
              </a:rPr>
              <a:t> </a:t>
            </a:r>
            <a:endParaRPr lang="en-GB" sz="1300" dirty="0">
              <a:latin typeface="Comic Sans MS" panose="030F0702030302020204" pitchFamily="66" charset="0"/>
            </a:endParaRPr>
          </a:p>
          <a:p>
            <a:pPr>
              <a:lnSpc>
                <a:spcPct val="107000"/>
              </a:lnSpc>
            </a:pPr>
            <a:r>
              <a:rPr lang="en-US" sz="1300" u="sng" dirty="0">
                <a:latin typeface="Comic Sans MS" panose="030F0702030302020204" pitchFamily="66" charset="0"/>
              </a:rPr>
              <a:t>Melting</a:t>
            </a:r>
            <a:r>
              <a:rPr lang="en-US" sz="1300" dirty="0">
                <a:latin typeface="Comic Sans MS" panose="030F0702030302020204" pitchFamily="66" charset="0"/>
              </a:rPr>
              <a:t> is the process of changing a solid into a liquid.</a:t>
            </a:r>
            <a:endParaRPr lang="en-GB" sz="1300" dirty="0">
              <a:latin typeface="Comic Sans MS" panose="030F0702030302020204" pitchFamily="66" charset="0"/>
            </a:endParaRPr>
          </a:p>
          <a:p>
            <a:pPr>
              <a:lnSpc>
                <a:spcPct val="107000"/>
              </a:lnSpc>
            </a:pPr>
            <a:r>
              <a:rPr lang="en-US" sz="1300" dirty="0">
                <a:latin typeface="Comic Sans MS" panose="030F0702030302020204" pitchFamily="66" charset="0"/>
              </a:rPr>
              <a:t> </a:t>
            </a:r>
            <a:endParaRPr lang="en-GB" sz="1300" dirty="0">
              <a:latin typeface="Comic Sans MS" panose="030F0702030302020204" pitchFamily="66" charset="0"/>
            </a:endParaRPr>
          </a:p>
          <a:p>
            <a:pPr>
              <a:lnSpc>
                <a:spcPct val="107000"/>
              </a:lnSpc>
            </a:pPr>
            <a:r>
              <a:rPr lang="en-US" sz="1300" u="sng" dirty="0">
                <a:latin typeface="Comic Sans MS" panose="030F0702030302020204" pitchFamily="66" charset="0"/>
              </a:rPr>
              <a:t>Evaporation</a:t>
            </a:r>
            <a:r>
              <a:rPr lang="en-US" sz="1300" dirty="0">
                <a:latin typeface="Comic Sans MS" panose="030F0702030302020204" pitchFamily="66" charset="0"/>
              </a:rPr>
              <a:t> is the process of changing a liquid into a gas.</a:t>
            </a:r>
            <a:endParaRPr lang="en-GB" sz="1300" dirty="0">
              <a:latin typeface="Comic Sans MS" panose="030F0702030302020204" pitchFamily="66" charset="0"/>
            </a:endParaRPr>
          </a:p>
          <a:p>
            <a:pPr>
              <a:lnSpc>
                <a:spcPct val="107000"/>
              </a:lnSpc>
            </a:pPr>
            <a:r>
              <a:rPr lang="en-US" sz="1300" dirty="0">
                <a:latin typeface="Comic Sans MS" panose="030F0702030302020204" pitchFamily="66" charset="0"/>
              </a:rPr>
              <a:t> </a:t>
            </a:r>
            <a:endParaRPr lang="en-GB" sz="1300" dirty="0">
              <a:latin typeface="Comic Sans MS" panose="030F0702030302020204" pitchFamily="66" charset="0"/>
            </a:endParaRPr>
          </a:p>
          <a:p>
            <a:pPr>
              <a:lnSpc>
                <a:spcPct val="107000"/>
              </a:lnSpc>
            </a:pPr>
            <a:r>
              <a:rPr lang="en-US" sz="1300" u="sng" dirty="0">
                <a:latin typeface="Comic Sans MS" panose="030F0702030302020204" pitchFamily="66" charset="0"/>
              </a:rPr>
              <a:t>Condensation</a:t>
            </a:r>
            <a:r>
              <a:rPr lang="en-US" sz="1300" dirty="0">
                <a:latin typeface="Comic Sans MS" panose="030F0702030302020204" pitchFamily="66" charset="0"/>
              </a:rPr>
              <a:t> is the process of changing a gas into a liquid.</a:t>
            </a:r>
            <a:endParaRPr lang="en-GB" sz="1300" dirty="0">
              <a:latin typeface="Comic Sans MS" panose="030F0702030302020204" pitchFamily="66" charset="0"/>
            </a:endParaRPr>
          </a:p>
          <a:p>
            <a:pPr>
              <a:lnSpc>
                <a:spcPct val="107000"/>
              </a:lnSpc>
            </a:pPr>
            <a:r>
              <a:rPr lang="en-US" sz="1300" dirty="0">
                <a:latin typeface="Comic Sans MS" panose="030F0702030302020204" pitchFamily="66" charset="0"/>
              </a:rPr>
              <a:t> </a:t>
            </a:r>
            <a:endParaRPr lang="en-GB" sz="1300" dirty="0">
              <a:latin typeface="Comic Sans MS" panose="030F0702030302020204" pitchFamily="66" charset="0"/>
            </a:endParaRPr>
          </a:p>
          <a:p>
            <a:pPr>
              <a:lnSpc>
                <a:spcPct val="107000"/>
              </a:lnSpc>
            </a:pPr>
            <a:r>
              <a:rPr lang="en-US" sz="1300" u="sng" dirty="0">
                <a:latin typeface="Comic Sans MS" panose="030F0702030302020204" pitchFamily="66" charset="0"/>
              </a:rPr>
              <a:t>Freezing</a:t>
            </a:r>
            <a:r>
              <a:rPr lang="en-US" sz="1300" dirty="0">
                <a:latin typeface="Comic Sans MS" panose="030F0702030302020204" pitchFamily="66" charset="0"/>
              </a:rPr>
              <a:t> is the process of turning a liquid into a solid.</a:t>
            </a:r>
            <a:endParaRPr lang="en-GB" sz="13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244">
            <a:extLst>
              <a:ext uri="{FF2B5EF4-FFF2-40B4-BE49-F238E27FC236}">
                <a16:creationId xmlns:a16="http://schemas.microsoft.com/office/drawing/2014/main" id="{F75425DF-0135-48C6-946C-06FB52910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177" y="3724875"/>
            <a:ext cx="1506063" cy="76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45">
            <a:extLst>
              <a:ext uri="{FF2B5EF4-FFF2-40B4-BE49-F238E27FC236}">
                <a16:creationId xmlns:a16="http://schemas.microsoft.com/office/drawing/2014/main" id="{69ACE1D1-5037-41A5-BA10-630E0E4FB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177" y="4752126"/>
            <a:ext cx="1373983" cy="66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46">
            <a:extLst>
              <a:ext uri="{FF2B5EF4-FFF2-40B4-BE49-F238E27FC236}">
                <a16:creationId xmlns:a16="http://schemas.microsoft.com/office/drawing/2014/main" id="{0A08C49A-193F-42C8-804B-319B30397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176" y="5679073"/>
            <a:ext cx="1373983" cy="64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>
            <a:extLst>
              <a:ext uri="{FF2B5EF4-FFF2-40B4-BE49-F238E27FC236}">
                <a16:creationId xmlns:a16="http://schemas.microsoft.com/office/drawing/2014/main" id="{E324DAD1-2EBC-41B7-A839-726BABA0C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386" y="1517666"/>
            <a:ext cx="4456671" cy="16928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Matter makes up our planet and the whole Universe.</a:t>
            </a:r>
            <a:endParaRPr lang="en-GB" sz="1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three main states of matter – solids, liquids and gases.</a:t>
            </a:r>
            <a:endParaRPr lang="en-GB" sz="1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Matter can change state, depending on its temperature.</a:t>
            </a:r>
            <a:endParaRPr lang="en-GB" sz="1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water cycle depends upon some of these processes.</a:t>
            </a:r>
            <a:endParaRPr lang="en-GB" sz="1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3902FB-F4D1-4C75-ACA6-BDD978A5EB4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78" y="736586"/>
            <a:ext cx="2584329" cy="188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56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9B463E02-1786-40D7-817D-8EE470D08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997" y="86358"/>
            <a:ext cx="8432006" cy="84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3200" b="1" kern="1200" dirty="0">
                <a:ln w="19050" cap="flat" cmpd="sng" algn="ctr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Sound – Year 4</a:t>
            </a:r>
            <a:endParaRPr lang="en-GB" sz="1200" dirty="0">
              <a:ln w="19050"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5D036D5-A737-4AA3-B00C-8685675AB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72833"/>
              </p:ext>
            </p:extLst>
          </p:nvPr>
        </p:nvGraphicFramePr>
        <p:xfrm>
          <a:off x="543561" y="930275"/>
          <a:ext cx="6629400" cy="2531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9400">
                  <a:extLst>
                    <a:ext uri="{9D8B030D-6E8A-4147-A177-3AD203B41FA5}">
                      <a16:colId xmlns:a16="http://schemas.microsoft.com/office/drawing/2014/main" val="2523550070"/>
                    </a:ext>
                  </a:extLst>
                </a:gridCol>
              </a:tblGrid>
              <a:tr h="14389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u="sng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How sounds are made: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-Sounds are created when something </a:t>
                      </a:r>
                      <a:r>
                        <a:rPr lang="en-US" sz="1400" b="0" u="sng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vibrates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(shakes back and forth).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-This creates </a:t>
                      </a:r>
                      <a:r>
                        <a:rPr lang="en-US" sz="1400" b="0" u="sng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soundwaves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which travel to the ears of the listener.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-When a bell is struck, the metal of the bell vibrates. These vibrations create waves in the air (sound waves).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-When they reach our ears, they make our </a:t>
                      </a:r>
                      <a:r>
                        <a:rPr lang="en-US" sz="1400" b="0" u="sng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eardrums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vibrate, and we hear the sound of the bell ringing.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7550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6B71AD6-D688-40B8-A621-EBA180A0769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168" y="894204"/>
            <a:ext cx="3269615" cy="24726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86C6FD-DFC6-4419-BCA6-868AB83D16F9}"/>
              </a:ext>
            </a:extLst>
          </p:cNvPr>
          <p:cNvSpPr txBox="1"/>
          <p:nvPr/>
        </p:nvSpPr>
        <p:spPr>
          <a:xfrm>
            <a:off x="543562" y="3755516"/>
            <a:ext cx="4983478" cy="3385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latin typeface="Comic Sans MS" panose="030F0702030302020204" pitchFamily="66" charset="0"/>
              </a:rPr>
              <a:t>Pitch</a:t>
            </a:r>
            <a:r>
              <a:rPr lang="en-US" sz="1600" b="1" dirty="0">
                <a:latin typeface="Comic Sans MS" panose="030F0702030302020204" pitchFamily="66" charset="0"/>
              </a:rPr>
              <a:t> - </a:t>
            </a:r>
            <a:r>
              <a:rPr lang="en-US" sz="1600" dirty="0">
                <a:latin typeface="Comic Sans MS" panose="030F0702030302020204" pitchFamily="66" charset="0"/>
              </a:rPr>
              <a:t>how high or low the sound of something is.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AAB008-33A2-4CDE-95F6-FA207E122C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1" y="4387947"/>
            <a:ext cx="2269489" cy="13723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Image result for low pitch and high pitch sounds">
            <a:extLst>
              <a:ext uri="{FF2B5EF4-FFF2-40B4-BE49-F238E27FC236}">
                <a16:creationId xmlns:a16="http://schemas.microsoft.com/office/drawing/2014/main" id="{1CD066F7-751A-4395-8668-6B59AB3C39E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670" y="4387947"/>
            <a:ext cx="2360930" cy="1372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2E59F3E-6C7E-4C0F-91CF-6AC28B06508F}"/>
              </a:ext>
            </a:extLst>
          </p:cNvPr>
          <p:cNvSpPr/>
          <p:nvPr/>
        </p:nvSpPr>
        <p:spPr>
          <a:xfrm>
            <a:off x="6451790" y="3755516"/>
            <a:ext cx="4488729" cy="33855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600" b="1" u="sng" dirty="0">
                <a:latin typeface="Comic Sans MS" panose="030F0702030302020204" pitchFamily="66" charset="0"/>
              </a:rPr>
              <a:t>Volume </a:t>
            </a:r>
            <a:r>
              <a:rPr lang="en-US" sz="1600" dirty="0">
                <a:latin typeface="Comic Sans MS" panose="030F0702030302020204" pitchFamily="66" charset="0"/>
              </a:rPr>
              <a:t>– how loud the sound of something is.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1" name="Picture 10" descr="Image result for high and low volume sounds">
            <a:extLst>
              <a:ext uri="{FF2B5EF4-FFF2-40B4-BE49-F238E27FC236}">
                <a16:creationId xmlns:a16="http://schemas.microsoft.com/office/drawing/2014/main" id="{30E7A9E2-4119-4836-B352-F1EB9E95524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306" y="4413031"/>
            <a:ext cx="2360930" cy="13221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B22A95-9E3F-4A79-841C-D85D6F1535A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975" y="4413031"/>
            <a:ext cx="1981655" cy="12776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726DCA8-ADB3-481F-BD8F-9BEE841B6BF6}"/>
              </a:ext>
            </a:extLst>
          </p:cNvPr>
          <p:cNvSpPr/>
          <p:nvPr/>
        </p:nvSpPr>
        <p:spPr>
          <a:xfrm>
            <a:off x="6451790" y="5948639"/>
            <a:ext cx="4728893" cy="54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volume of a sound depends on the amount of energy that the vibrations contain.</a:t>
            </a:r>
            <a:endParaRPr lang="en-GB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977759-3167-4E16-A89A-FEBFA15C0388}"/>
              </a:ext>
            </a:extLst>
          </p:cNvPr>
          <p:cNvSpPr/>
          <p:nvPr/>
        </p:nvSpPr>
        <p:spPr>
          <a:xfrm>
            <a:off x="457200" y="5927725"/>
            <a:ext cx="6096000" cy="5408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Pitch is caused by the frequency of vibrations (how many times vibrations go back and forth per second).</a:t>
            </a:r>
            <a:endParaRPr lang="en-GB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166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3935</TotalTime>
  <Words>1106</Words>
  <Application>Microsoft Office PowerPoint</Application>
  <PresentationFormat>Widescreen</PresentationFormat>
  <Paragraphs>155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Berlin Sans FB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Hayley Tindale</dc:creator>
  <cp:lastModifiedBy>Caroline West</cp:lastModifiedBy>
  <cp:revision>19</cp:revision>
  <dcterms:created xsi:type="dcterms:W3CDTF">2023-03-16T11:31:55Z</dcterms:created>
  <dcterms:modified xsi:type="dcterms:W3CDTF">2023-05-02T06:47:38Z</dcterms:modified>
</cp:coreProperties>
</file>